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0" r:id="rId1"/>
  </p:sldMasterIdLst>
  <p:sldIdLst>
    <p:sldId id="256" r:id="rId2"/>
    <p:sldId id="257" r:id="rId3"/>
    <p:sldId id="258" r:id="rId4"/>
    <p:sldId id="263" r:id="rId5"/>
    <p:sldId id="262" r:id="rId6"/>
    <p:sldId id="264" r:id="rId7"/>
    <p:sldId id="268" r:id="rId8"/>
    <p:sldId id="260" r:id="rId9"/>
    <p:sldId id="261"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CB1BAA-9E55-689B-F8DF-660FC90AB780}" v="28" dt="2026-01-04T08:19:12.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775"/>
  </p:normalViewPr>
  <p:slideViewPr>
    <p:cSldViewPr snapToGrid="0">
      <p:cViewPr>
        <p:scale>
          <a:sx n="92" d="100"/>
          <a:sy n="92" d="100"/>
        </p:scale>
        <p:origin x="1320"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Johnson (Ysgol Sant Dunawd)" userId="S::johnsonj59@hwbcymru.net::92b49096-a23c-4e82-81db-c3ebd8787958" providerId="AD" clId="Web-{5CCB1BAA-9E55-689B-F8DF-660FC90AB780}"/>
    <pc:docChg chg="modSld">
      <pc:chgData name="J Johnson (Ysgol Sant Dunawd)" userId="S::johnsonj59@hwbcymru.net::92b49096-a23c-4e82-81db-c3ebd8787958" providerId="AD" clId="Web-{5CCB1BAA-9E55-689B-F8DF-660FC90AB780}" dt="2026-01-04T08:19:11.887" v="23" actId="1076"/>
      <pc:docMkLst>
        <pc:docMk/>
      </pc:docMkLst>
      <pc:sldChg chg="addSp delSp modSp">
        <pc:chgData name="J Johnson (Ysgol Sant Dunawd)" userId="S::johnsonj59@hwbcymru.net::92b49096-a23c-4e82-81db-c3ebd8787958" providerId="AD" clId="Web-{5CCB1BAA-9E55-689B-F8DF-660FC90AB780}" dt="2026-01-04T08:19:11.887" v="23" actId="1076"/>
        <pc:sldMkLst>
          <pc:docMk/>
          <pc:sldMk cId="2119777155" sldId="257"/>
        </pc:sldMkLst>
        <pc:spChg chg="mod">
          <ac:chgData name="J Johnson (Ysgol Sant Dunawd)" userId="S::johnsonj59@hwbcymru.net::92b49096-a23c-4e82-81db-c3ebd8787958" providerId="AD" clId="Web-{5CCB1BAA-9E55-689B-F8DF-660FC90AB780}" dt="2026-01-04T08:19:10.199" v="22" actId="20577"/>
          <ac:spMkLst>
            <pc:docMk/>
            <pc:sldMk cId="2119777155" sldId="257"/>
            <ac:spMk id="3" creationId="{79194371-3B89-0563-23FD-B70796F83CFD}"/>
          </ac:spMkLst>
        </pc:spChg>
        <pc:picChg chg="add del mod">
          <ac:chgData name="J Johnson (Ysgol Sant Dunawd)" userId="S::johnsonj59@hwbcymru.net::92b49096-a23c-4e82-81db-c3ebd8787958" providerId="AD" clId="Web-{5CCB1BAA-9E55-689B-F8DF-660FC90AB780}" dt="2026-01-04T08:18:05.525" v="2"/>
          <ac:picMkLst>
            <pc:docMk/>
            <pc:sldMk cId="2119777155" sldId="257"/>
            <ac:picMk id="5" creationId="{815A44E8-1591-411C-A538-CD57F42AEA12}"/>
          </ac:picMkLst>
        </pc:picChg>
        <pc:picChg chg="del">
          <ac:chgData name="J Johnson (Ysgol Sant Dunawd)" userId="S::johnsonj59@hwbcymru.net::92b49096-a23c-4e82-81db-c3ebd8787958" providerId="AD" clId="Web-{5CCB1BAA-9E55-689B-F8DF-660FC90AB780}" dt="2026-01-04T08:18:01.462" v="0"/>
          <ac:picMkLst>
            <pc:docMk/>
            <pc:sldMk cId="2119777155" sldId="257"/>
            <ac:picMk id="6" creationId="{5EE5EE48-8CE0-1092-C5D2-9DDE3B0F7B94}"/>
          </ac:picMkLst>
        </pc:picChg>
        <pc:picChg chg="add mod">
          <ac:chgData name="J Johnson (Ysgol Sant Dunawd)" userId="S::johnsonj59@hwbcymru.net::92b49096-a23c-4e82-81db-c3ebd8787958" providerId="AD" clId="Web-{5CCB1BAA-9E55-689B-F8DF-660FC90AB780}" dt="2026-01-04T08:19:11.887" v="23" actId="1076"/>
          <ac:picMkLst>
            <pc:docMk/>
            <pc:sldMk cId="2119777155" sldId="257"/>
            <ac:picMk id="7" creationId="{47E615E9-5EA1-9520-C07B-D57183084B1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12575099-B3AD-44D7-919B-BCB6DC3E7F21}" type="datetimeFigureOut">
              <a:rPr lang="en-US" dirty="0"/>
              <a:t>1/4/2026</a:t>
            </a:fld>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237767230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F18115DA-6CBC-4AEF-A85F-371C66916CF8}" type="datetimeFigureOut">
              <a:rPr lang="en-US" dirty="0"/>
              <a:t>1/4/2026</a:t>
            </a:fld>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180240341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A6007E4-95E8-4ABC-B20B-51235318A487}" type="datetimeFigureOut">
              <a:rPr lang="en-US" dirty="0"/>
              <a:t>1/4/2026</a:t>
            </a:fld>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425388171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A4BF121-2723-4D35-ADA9-215CD054C4BC}" type="datetimeFigureOut">
              <a:rPr lang="en-US" dirty="0"/>
              <a:t>1/4/2026</a:t>
            </a:fld>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283494367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C54F54BA-4BC6-480F-839C-951A49B248A9}" type="datetimeFigureOut">
              <a:rPr lang="en-US" dirty="0"/>
              <a:t>1/4/2026</a:t>
            </a:fld>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395199364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0F9DD0EA-4726-4440-BF9D-E88296FC3068}" type="datetimeFigureOut">
              <a:rPr lang="en-US" dirty="0"/>
              <a:t>1/4/2026</a:t>
            </a:fld>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156192026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19CAD10D-99D1-46B2-A85A-C16850FCF8CF}" type="datetimeFigureOut">
              <a:rPr lang="en-US" dirty="0"/>
              <a:t>1/4/2026</a:t>
            </a:fld>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29570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48C67E51-34D6-4E3D-8F41-CC63EA446EDD}" type="datetimeFigureOut">
              <a:rPr lang="en-US" dirty="0"/>
              <a:t>1/4/2026</a:t>
            </a:fld>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2683935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8D49E550-CE3F-497F-B953-7DE0932F91C0}" type="datetimeFigureOut">
              <a:rPr lang="en-US" dirty="0"/>
              <a:t>1/4/2026</a:t>
            </a:fld>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406321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17A0BF4-BAA0-4539-95F2-9C4277F97478}" type="datetimeFigureOut">
              <a:rPr lang="en-US" dirty="0"/>
              <a:t>1/4/2026</a:t>
            </a:fld>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319914136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noChangeAspect="1"/>
          </p:cNvSpPr>
          <p:nvPr>
            <p:ph type="pic" idx="1"/>
          </p:nvPr>
        </p:nvSpPr>
        <p:spPr>
          <a:xfrm>
            <a:off x="5183188" y="1066800"/>
            <a:ext cx="6172200" cy="47942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2E9884E-D945-496C-84BE-49C61F78F9EC}" type="datetimeFigureOut">
              <a:rPr lang="en-US" dirty="0"/>
              <a:t>1/4/2026</a:t>
            </a:fld>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E30AF5A0-43BB-4336-8627-9123B9144D80}" type="slidenum">
              <a:rPr lang="en-US" dirty="0"/>
              <a:t>‹#›</a:t>
            </a:fld>
            <a:endParaRPr lang="en-US" dirty="0"/>
          </a:p>
        </p:txBody>
      </p:sp>
    </p:spTree>
    <p:extLst>
      <p:ext uri="{BB962C8B-B14F-4D97-AF65-F5344CB8AC3E}">
        <p14:creationId xmlns:p14="http://schemas.microsoft.com/office/powerpoint/2010/main" val="331790148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CD438618-DEE5-47CF-A8B2-A9E090D503CD}" type="datetimeFigureOut">
              <a:rPr lang="en-US" dirty="0"/>
              <a:t>1/4/2026</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dirty="0"/>
              <a:t>
              </a:t>
            </a:r>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E30AF5A0-43BB-4336-8627-9123B9144D80}" type="slidenum">
              <a:rPr lang="en-US" dirty="0"/>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12382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guide id="8" orient="horz" pos="4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mailto:info@bangorondeechildcare.co.uk" TargetMode="External"/><Relationship Id="rId2" Type="http://schemas.openxmlformats.org/officeDocument/2006/relationships/hyperlink" Target="mailto:Mailbox@santdunawd-pri.wrexham.sch.uk" TargetMode="External"/><Relationship Id="rId1" Type="http://schemas.openxmlformats.org/officeDocument/2006/relationships/slideLayout" Target="../slideLayouts/slideLayout6.xml"/><Relationship Id="rId5" Type="http://schemas.openxmlformats.org/officeDocument/2006/relationships/hyperlink" Target="https://eur02.safelinks.protection.outlook.com/?url=https%3A%2F%2Fhwb.gov.wales%2Fapi%2Fstorage%2F2263b987-ca8f-43b8-bbf0-94a598f4163b%2F250509-nursery-parents-and-carers-guide-english.pdf&amp;data=05%7C02%7CJohnsonJ59%40Hwbcymru.net%7C12d7b87b25d843ba9a0b08dda6ab4aee%7C4f3f0e52b734416494091b601d147993%7C0%7C0%7C638849976826189801%7CUnknown%7CTWFpbGZsb3d8eyJFbXB0eU1hcGkiOnRydWUsIlYiOiIwLjAuMDAwMCIsIlAiOiJXaW4zMiIsIkFOIjoiTWFpbCIsIldUIjoyfQ%3D%3D%7C0%7C%7C%7C&amp;sdata=3p%2BUzPdg8S3tuvj%2Fc5e3Bmh0tliDRdYhagsMy1W6CME%3D&amp;reserved=0" TargetMode="External"/><Relationship Id="rId4" Type="http://schemas.openxmlformats.org/officeDocument/2006/relationships/hyperlink" Target="https://www.youtube.com/watch?v=ecaB-krq7N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D164-FE62-26AF-CB9C-F68C4EC923B6}"/>
              </a:ext>
            </a:extLst>
          </p:cNvPr>
          <p:cNvSpPr>
            <a:spLocks noGrp="1"/>
          </p:cNvSpPr>
          <p:nvPr>
            <p:ph type="ctrTitle"/>
          </p:nvPr>
        </p:nvSpPr>
        <p:spPr>
          <a:xfrm>
            <a:off x="1241170" y="3716860"/>
            <a:ext cx="9732773" cy="1465112"/>
          </a:xfrm>
        </p:spPr>
        <p:txBody>
          <a:bodyPr>
            <a:normAutofit/>
          </a:bodyPr>
          <a:lstStyle/>
          <a:p>
            <a:r>
              <a:rPr lang="en-GB" sz="5100" dirty="0">
                <a:latin typeface="Modern Love" pitchFamily="82" charset="0"/>
              </a:rPr>
              <a:t>Welcome to Dosbarth Alyn</a:t>
            </a:r>
          </a:p>
        </p:txBody>
      </p:sp>
      <p:pic>
        <p:nvPicPr>
          <p:cNvPr id="1028" name="Picture 4">
            <a:extLst>
              <a:ext uri="{FF2B5EF4-FFF2-40B4-BE49-F238E27FC236}">
                <a16:creationId xmlns:a16="http://schemas.microsoft.com/office/drawing/2014/main" id="{5AAE591A-CE91-3740-B6C7-CF2E53EB23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4" r="9205" b="-3"/>
          <a:stretch/>
        </p:blipFill>
        <p:spPr bwMode="auto">
          <a:xfrm>
            <a:off x="3116580" y="1395172"/>
            <a:ext cx="5969424" cy="214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494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061F9-54AC-145F-39AB-7B0B1F933569}"/>
              </a:ext>
            </a:extLst>
          </p:cNvPr>
          <p:cNvPicPr>
            <a:picLocks noChangeAspect="1"/>
          </p:cNvPicPr>
          <p:nvPr/>
        </p:nvPicPr>
        <p:blipFill rotWithShape="1">
          <a:blip r:embed="rId2"/>
          <a:srcRect t="798" r="-2" b="-2"/>
          <a:stretch/>
        </p:blipFill>
        <p:spPr>
          <a:xfrm>
            <a:off x="780265" y="1493379"/>
            <a:ext cx="5739744" cy="2993899"/>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A00D3E4C-B3A7-655D-693E-DB6F880C1E0A}"/>
              </a:ext>
            </a:extLst>
          </p:cNvPr>
          <p:cNvPicPr>
            <a:picLocks noChangeAspect="1"/>
          </p:cNvPicPr>
          <p:nvPr/>
        </p:nvPicPr>
        <p:blipFill rotWithShape="1">
          <a:blip r:embed="rId3"/>
          <a:srcRect t="2840" b="716"/>
          <a:stretch/>
        </p:blipFill>
        <p:spPr>
          <a:xfrm>
            <a:off x="6093994" y="1282320"/>
            <a:ext cx="4894875" cy="3540601"/>
          </a:xfrm>
          <a:prstGeom prst="rect">
            <a:avLst/>
          </a:prstGeom>
        </p:spPr>
      </p:pic>
      <p:sp>
        <p:nvSpPr>
          <p:cNvPr id="34" name="TextBox 33">
            <a:extLst>
              <a:ext uri="{FF2B5EF4-FFF2-40B4-BE49-F238E27FC236}">
                <a16:creationId xmlns:a16="http://schemas.microsoft.com/office/drawing/2014/main" id="{9EF66E02-5B63-0047-9A7B-4C1A76F36AC1}"/>
              </a:ext>
            </a:extLst>
          </p:cNvPr>
          <p:cNvSpPr txBox="1"/>
          <p:nvPr/>
        </p:nvSpPr>
        <p:spPr>
          <a:xfrm>
            <a:off x="2431540" y="4938553"/>
            <a:ext cx="7849875" cy="1015663"/>
          </a:xfrm>
          <a:prstGeom prst="rect">
            <a:avLst/>
          </a:prstGeom>
          <a:noFill/>
        </p:spPr>
        <p:txBody>
          <a:bodyPr wrap="square">
            <a:spAutoFit/>
          </a:bodyPr>
          <a:lstStyle/>
          <a:p>
            <a:pPr algn="just"/>
            <a:r>
              <a:rPr lang="en-GB" sz="2000" dirty="0">
                <a:latin typeface="DIN Condensed" pitchFamily="2" charset="0"/>
              </a:rPr>
              <a:t>SEESAW IS AN APP WHICH WE USED THROUGHOUT THE SCHOOL TO COMMUNICATE, SHARE AND FEEDBACK WITH YOURSELVES WITH ALL LETTERS AND IMAGES OF WHAT YOUR CHILDREN HAVE BEEN UP TO THROUGHOUT THE DAY. </a:t>
            </a:r>
          </a:p>
        </p:txBody>
      </p:sp>
    </p:spTree>
    <p:extLst>
      <p:ext uri="{BB962C8B-B14F-4D97-AF65-F5344CB8AC3E}">
        <p14:creationId xmlns:p14="http://schemas.microsoft.com/office/powerpoint/2010/main" val="3481890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3467-5BEA-ED7B-BFDB-481606F3A83A}"/>
              </a:ext>
            </a:extLst>
          </p:cNvPr>
          <p:cNvSpPr>
            <a:spLocks noGrp="1"/>
          </p:cNvSpPr>
          <p:nvPr>
            <p:ph type="title"/>
          </p:nvPr>
        </p:nvSpPr>
        <p:spPr>
          <a:xfrm>
            <a:off x="955963" y="912241"/>
            <a:ext cx="10058400" cy="1371600"/>
          </a:xfrm>
        </p:spPr>
        <p:txBody>
          <a:bodyPr/>
          <a:lstStyle/>
          <a:p>
            <a:pPr algn="ctr"/>
            <a:r>
              <a:rPr lang="en-GB" dirty="0">
                <a:latin typeface="Modern Love" pitchFamily="82" charset="0"/>
              </a:rPr>
              <a:t>PREPARATION FOR SEPTEMBER.</a:t>
            </a:r>
          </a:p>
        </p:txBody>
      </p:sp>
      <p:sp>
        <p:nvSpPr>
          <p:cNvPr id="5" name="TextBox 4">
            <a:extLst>
              <a:ext uri="{FF2B5EF4-FFF2-40B4-BE49-F238E27FC236}">
                <a16:creationId xmlns:a16="http://schemas.microsoft.com/office/drawing/2014/main" id="{B6BBE842-F4CA-51CA-E5BA-2968C09C7E19}"/>
              </a:ext>
            </a:extLst>
          </p:cNvPr>
          <p:cNvSpPr txBox="1"/>
          <p:nvPr/>
        </p:nvSpPr>
        <p:spPr>
          <a:xfrm>
            <a:off x="540327" y="1783423"/>
            <a:ext cx="10889673" cy="433965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dirty="0">
                <a:latin typeface="DIN Condensed"/>
              </a:rPr>
              <a:t>Encourage independence, putting their own coat on, carrying their belongings and personal hygiene. </a:t>
            </a:r>
          </a:p>
          <a:p>
            <a:pPr marL="285750" indent="-285750">
              <a:buFont typeface="Arial" panose="020B0604020202020204" pitchFamily="34" charset="0"/>
              <a:buChar char="•"/>
            </a:pPr>
            <a:r>
              <a:rPr lang="en-GB" dirty="0">
                <a:latin typeface="DIN Condensed"/>
              </a:rPr>
              <a:t>Label everything with your child's name, clothes, coats, lunchboxes, shoes, water bottles with names.</a:t>
            </a:r>
          </a:p>
          <a:p>
            <a:pPr marL="285750" indent="-285750">
              <a:buFont typeface="Arial" panose="020B0604020202020204" pitchFamily="34" charset="0"/>
              <a:buChar char="•"/>
            </a:pPr>
            <a:r>
              <a:rPr lang="en-GB" dirty="0">
                <a:latin typeface="DIN Condensed"/>
              </a:rPr>
              <a:t>Toileting,  we do have a toileting policy and support all children with toilet training. If you have any concerns or questions please get in contact. </a:t>
            </a:r>
            <a:endParaRPr lang="en-GB" dirty="0">
              <a:latin typeface="DIN Condensed" pitchFamily="2" charset="0"/>
            </a:endParaRPr>
          </a:p>
          <a:p>
            <a:pPr marL="285750" indent="-285750">
              <a:buFont typeface="Arial" panose="020B0604020202020204" pitchFamily="34" charset="0"/>
              <a:buChar char="•"/>
            </a:pPr>
            <a:r>
              <a:rPr lang="en-GB" dirty="0">
                <a:latin typeface="DIN Condensed"/>
              </a:rPr>
              <a:t>Change of clothes.  we do have a limited amount of spare uniform if your child needs changing for whatever reason during the morning, however we welcome you to send in spares if you prefer. </a:t>
            </a:r>
            <a:endParaRPr lang="en-GB" dirty="0">
              <a:latin typeface="DIN Condensed" pitchFamily="2" charset="0"/>
            </a:endParaRPr>
          </a:p>
          <a:p>
            <a:pPr marL="285750" indent="-285750">
              <a:buFont typeface="Arial" panose="020B0604020202020204" pitchFamily="34" charset="0"/>
              <a:buChar char="•"/>
            </a:pPr>
            <a:r>
              <a:rPr lang="en-GB" dirty="0">
                <a:latin typeface="DIN Condensed"/>
              </a:rPr>
              <a:t>Ensure school are aware of any medical and dietary requirements and any up to date medication </a:t>
            </a:r>
            <a:r>
              <a:rPr lang="en-GB" dirty="0" err="1">
                <a:latin typeface="DIN Condensed"/>
              </a:rPr>
              <a:t>eg</a:t>
            </a:r>
            <a:r>
              <a:rPr lang="en-GB" dirty="0">
                <a:latin typeface="DIN Condensed"/>
              </a:rPr>
              <a:t> inhalers are provided to the class teacher. </a:t>
            </a:r>
          </a:p>
          <a:p>
            <a:pPr marL="285750" indent="-285750">
              <a:buFont typeface="Arial" panose="020B0604020202020204" pitchFamily="34" charset="0"/>
              <a:buChar char="•"/>
            </a:pPr>
            <a:r>
              <a:rPr lang="en-GB" dirty="0">
                <a:latin typeface="DIN Condensed"/>
              </a:rPr>
              <a:t>Please keep us up to date with any changes to your contact details either email or call into the school reception to inform us.  </a:t>
            </a:r>
          </a:p>
          <a:p>
            <a:pPr marL="285750" indent="-285750">
              <a:buFont typeface="Arial" panose="020B0604020202020204" pitchFamily="34" charset="0"/>
              <a:buChar char="•"/>
            </a:pPr>
            <a:r>
              <a:rPr lang="en-GB" dirty="0">
                <a:latin typeface="DIN Condensed"/>
              </a:rPr>
              <a:t>If your child / children are being picked up by someone who does not collect your child on a regular basis, please send me a message via seesaw to ensure home time runs smoothly.</a:t>
            </a:r>
          </a:p>
          <a:p>
            <a:pPr marL="285750" indent="-285750">
              <a:buFont typeface="Arial" panose="020B0604020202020204" pitchFamily="34" charset="0"/>
              <a:buChar char="•"/>
            </a:pPr>
            <a:r>
              <a:rPr lang="en-GB" dirty="0">
                <a:latin typeface="DIN Condensed"/>
              </a:rPr>
              <a:t>We try to go outside as much as possible in all weathers for both learning and play. So please make sure your child has a coat in school everyday</a:t>
            </a:r>
            <a:r>
              <a:rPr lang="en-GB" sz="2400" dirty="0">
                <a:latin typeface="DIN Condensed"/>
              </a:rPr>
              <a:t>. </a:t>
            </a:r>
          </a:p>
          <a:p>
            <a:pPr marL="0" indent="0">
              <a:buNone/>
            </a:pPr>
            <a:endParaRPr lang="en-GB" dirty="0"/>
          </a:p>
        </p:txBody>
      </p:sp>
    </p:spTree>
    <p:extLst>
      <p:ext uri="{BB962C8B-B14F-4D97-AF65-F5344CB8AC3E}">
        <p14:creationId xmlns:p14="http://schemas.microsoft.com/office/powerpoint/2010/main" val="1236671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3467-5BEA-ED7B-BFDB-481606F3A83A}"/>
              </a:ext>
            </a:extLst>
          </p:cNvPr>
          <p:cNvSpPr>
            <a:spLocks noGrp="1"/>
          </p:cNvSpPr>
          <p:nvPr>
            <p:ph type="title"/>
          </p:nvPr>
        </p:nvSpPr>
        <p:spPr>
          <a:xfrm>
            <a:off x="955963" y="969107"/>
            <a:ext cx="10058400" cy="1136277"/>
          </a:xfrm>
        </p:spPr>
        <p:txBody>
          <a:bodyPr/>
          <a:lstStyle/>
          <a:p>
            <a:pPr algn="ctr"/>
            <a:r>
              <a:rPr lang="en-GB" dirty="0">
                <a:latin typeface="Modern Love"/>
              </a:rPr>
              <a:t>Contact details</a:t>
            </a:r>
            <a:endParaRPr lang="en-GB" dirty="0">
              <a:latin typeface="Modern Love" pitchFamily="82" charset="0"/>
            </a:endParaRPr>
          </a:p>
        </p:txBody>
      </p:sp>
      <p:sp>
        <p:nvSpPr>
          <p:cNvPr id="5" name="TextBox 4">
            <a:extLst>
              <a:ext uri="{FF2B5EF4-FFF2-40B4-BE49-F238E27FC236}">
                <a16:creationId xmlns:a16="http://schemas.microsoft.com/office/drawing/2014/main" id="{B6BBE842-F4CA-51CA-E5BA-2968C09C7E19}"/>
              </a:ext>
            </a:extLst>
          </p:cNvPr>
          <p:cNvSpPr txBox="1"/>
          <p:nvPr/>
        </p:nvSpPr>
        <p:spPr>
          <a:xfrm>
            <a:off x="540327" y="1783423"/>
            <a:ext cx="10889673" cy="646331"/>
          </a:xfrm>
          <a:prstGeom prst="rect">
            <a:avLst/>
          </a:prstGeom>
          <a:noFill/>
        </p:spPr>
        <p:txBody>
          <a:bodyPr wrap="square" lIns="91440" tIns="45720" rIns="91440" bIns="45720" anchor="t">
            <a:spAutoFit/>
          </a:bodyPr>
          <a:lstStyle/>
          <a:p>
            <a:endParaRPr lang="en-GB" dirty="0">
              <a:latin typeface="DIN Condensed"/>
            </a:endParaRPr>
          </a:p>
          <a:p>
            <a:pPr marL="0" indent="0">
              <a:buNone/>
            </a:pPr>
            <a:endParaRPr lang="en-GB" dirty="0"/>
          </a:p>
        </p:txBody>
      </p:sp>
      <p:sp>
        <p:nvSpPr>
          <p:cNvPr id="3" name="TextBox 2">
            <a:extLst>
              <a:ext uri="{FF2B5EF4-FFF2-40B4-BE49-F238E27FC236}">
                <a16:creationId xmlns:a16="http://schemas.microsoft.com/office/drawing/2014/main" id="{BF526FE1-23D2-0A04-43B1-48BFF68EDFE2}"/>
              </a:ext>
            </a:extLst>
          </p:cNvPr>
          <p:cNvSpPr txBox="1"/>
          <p:nvPr/>
        </p:nvSpPr>
        <p:spPr>
          <a:xfrm>
            <a:off x="1350041" y="2072820"/>
            <a:ext cx="9474840" cy="1643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Gill Sans MT"/>
              </a:rPr>
              <a:t>School email address  ; </a:t>
            </a:r>
            <a:r>
              <a:rPr lang="en-US" sz="2000" dirty="0">
                <a:ea typeface="+mn-lt"/>
                <a:cs typeface="+mn-lt"/>
                <a:hlinkClick r:id="rId2"/>
              </a:rPr>
              <a:t>Mailbox@santdunawd-pri.wrexham.sch.uk</a:t>
            </a:r>
            <a:endParaRPr lang="en-US" sz="2000">
              <a:ea typeface="+mn-lt"/>
              <a:cs typeface="+mn-lt"/>
            </a:endParaRPr>
          </a:p>
          <a:p>
            <a:endParaRPr lang="en-US" sz="2000" dirty="0">
              <a:latin typeface="Gill Sans MT"/>
            </a:endParaRPr>
          </a:p>
          <a:p>
            <a:r>
              <a:rPr lang="en-US" sz="2000" dirty="0">
                <a:latin typeface="Gill Sans MT"/>
              </a:rPr>
              <a:t>Bangor on Dee Childcare  </a:t>
            </a:r>
            <a:r>
              <a:rPr lang="en-US" sz="2000" dirty="0">
                <a:ea typeface="+mn-lt"/>
                <a:cs typeface="+mn-lt"/>
                <a:hlinkClick r:id="rId3"/>
              </a:rPr>
              <a:t>info@bangorondeechildcare.co.uk</a:t>
            </a:r>
            <a:endParaRPr lang="en-US" sz="2000">
              <a:ea typeface="+mn-lt"/>
              <a:cs typeface="+mn-lt"/>
            </a:endParaRPr>
          </a:p>
          <a:p>
            <a:endParaRPr lang="en-US" sz="2000" dirty="0">
              <a:latin typeface="Gill Sans MT"/>
            </a:endParaRPr>
          </a:p>
          <a:p>
            <a:r>
              <a:rPr lang="en-US" sz="2000" err="1">
                <a:latin typeface="Gill Sans MT"/>
              </a:rPr>
              <a:t>Mrs</a:t>
            </a:r>
            <a:r>
              <a:rPr lang="en-US" sz="2000" dirty="0">
                <a:latin typeface="Gill Sans MT"/>
              </a:rPr>
              <a:t> Johnson  via Seesaw</a:t>
            </a:r>
            <a:endParaRPr lang="en-US" sz="2000" dirty="0">
              <a:ea typeface="+mn-lt"/>
              <a:cs typeface="+mn-lt"/>
            </a:endParaRPr>
          </a:p>
        </p:txBody>
      </p:sp>
      <p:sp>
        <p:nvSpPr>
          <p:cNvPr id="4" name="TextBox 3">
            <a:extLst>
              <a:ext uri="{FF2B5EF4-FFF2-40B4-BE49-F238E27FC236}">
                <a16:creationId xmlns:a16="http://schemas.microsoft.com/office/drawing/2014/main" id="{808F4011-C5E9-6CE7-E73B-05029867235F}"/>
              </a:ext>
            </a:extLst>
          </p:cNvPr>
          <p:cNvSpPr txBox="1"/>
          <p:nvPr/>
        </p:nvSpPr>
        <p:spPr>
          <a:xfrm>
            <a:off x="1378323" y="4219014"/>
            <a:ext cx="86061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If you have any further questions or concerns please do not hesitate to contact us.</a:t>
            </a:r>
          </a:p>
        </p:txBody>
      </p:sp>
      <p:sp>
        <p:nvSpPr>
          <p:cNvPr id="7" name="TextBox 6">
            <a:extLst>
              <a:ext uri="{FF2B5EF4-FFF2-40B4-BE49-F238E27FC236}">
                <a16:creationId xmlns:a16="http://schemas.microsoft.com/office/drawing/2014/main" id="{0904378C-E4E0-2AB6-51EB-81E8F4E896FA}"/>
              </a:ext>
            </a:extLst>
          </p:cNvPr>
          <p:cNvSpPr txBox="1"/>
          <p:nvPr/>
        </p:nvSpPr>
        <p:spPr>
          <a:xfrm>
            <a:off x="1374019" y="5050971"/>
            <a:ext cx="90206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https://www.youtube.com/watch?v=ecaB-krq7NM</a:t>
            </a:r>
            <a:endParaRPr lang="en-US"/>
          </a:p>
          <a:p>
            <a:endParaRPr lang="en-US" dirty="0"/>
          </a:p>
          <a:p>
            <a:r>
              <a:rPr lang="en-US" sz="1200" dirty="0">
                <a:latin typeface="Aptos"/>
                <a:ea typeface="+mn-lt"/>
                <a:cs typeface="+mn-lt"/>
                <a:hlinkClick r:id="rId5"/>
              </a:rPr>
              <a:t>Nursery education for 3 and 4 year olds: A guide for parents and carers</a:t>
            </a:r>
            <a:endParaRPr lang="en-US"/>
          </a:p>
        </p:txBody>
      </p:sp>
    </p:spTree>
    <p:extLst>
      <p:ext uri="{BB962C8B-B14F-4D97-AF65-F5344CB8AC3E}">
        <p14:creationId xmlns:p14="http://schemas.microsoft.com/office/powerpoint/2010/main" val="220529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231C-6BE7-2193-C3AD-F532D1701C0A}"/>
              </a:ext>
            </a:extLst>
          </p:cNvPr>
          <p:cNvSpPr>
            <a:spLocks noGrp="1"/>
          </p:cNvSpPr>
          <p:nvPr>
            <p:ph type="title"/>
          </p:nvPr>
        </p:nvSpPr>
        <p:spPr>
          <a:xfrm>
            <a:off x="1305746" y="4478614"/>
            <a:ext cx="9732773" cy="1465112"/>
          </a:xfrm>
        </p:spPr>
        <p:txBody>
          <a:bodyPr vert="horz" lIns="91440" tIns="45720" rIns="91440" bIns="45720" rtlCol="0" anchor="ctr">
            <a:normAutofit/>
          </a:bodyPr>
          <a:lstStyle/>
          <a:p>
            <a:pPr algn="ctr">
              <a:lnSpc>
                <a:spcPct val="83000"/>
              </a:lnSpc>
            </a:pPr>
            <a:r>
              <a:rPr lang="en-US" sz="5400" cap="all" spc="-100" dirty="0"/>
              <a:t>MEET </a:t>
            </a:r>
            <a:r>
              <a:rPr lang="en-US" sz="5400" spc="-100" dirty="0"/>
              <a:t>  </a:t>
            </a:r>
            <a:r>
              <a:rPr lang="en-US" sz="5400" cap="all" spc="-100" dirty="0"/>
              <a:t>THE CLASS </a:t>
            </a:r>
            <a:r>
              <a:rPr lang="en-US" sz="5400" spc="-100" dirty="0"/>
              <a:t> </a:t>
            </a:r>
            <a:r>
              <a:rPr lang="en-US" sz="5400" cap="all" spc="-100" dirty="0"/>
              <a:t>TEACHERS…</a:t>
            </a:r>
          </a:p>
        </p:txBody>
      </p:sp>
      <p:sp>
        <p:nvSpPr>
          <p:cNvPr id="3" name="TextBox 2">
            <a:extLst>
              <a:ext uri="{FF2B5EF4-FFF2-40B4-BE49-F238E27FC236}">
                <a16:creationId xmlns:a16="http://schemas.microsoft.com/office/drawing/2014/main" id="{79194371-3B89-0563-23FD-B70796F83CFD}"/>
              </a:ext>
            </a:extLst>
          </p:cNvPr>
          <p:cNvSpPr txBox="1"/>
          <p:nvPr/>
        </p:nvSpPr>
        <p:spPr>
          <a:xfrm>
            <a:off x="192458" y="3758929"/>
            <a:ext cx="11848833" cy="71851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spcAft>
                <a:spcPts val="600"/>
              </a:spcAft>
              <a:buClr>
                <a:schemeClr val="tx1">
                  <a:lumMod val="85000"/>
                  <a:lumOff val="15000"/>
                </a:schemeClr>
              </a:buClr>
            </a:pPr>
            <a:r>
              <a:rPr lang="en-US" spc="80" dirty="0">
                <a:solidFill>
                  <a:schemeClr val="tx1">
                    <a:lumMod val="95000"/>
                    <a:lumOff val="5000"/>
                  </a:schemeClr>
                </a:solidFill>
              </a:rPr>
              <a:t>                </a:t>
            </a:r>
            <a:r>
              <a:rPr lang="en-US" spc="80" dirty="0" err="1">
                <a:solidFill>
                  <a:schemeClr val="tx1">
                    <a:lumMod val="95000"/>
                    <a:lumOff val="5000"/>
                  </a:schemeClr>
                </a:solidFill>
              </a:rPr>
              <a:t>Mrs</a:t>
            </a:r>
            <a:r>
              <a:rPr lang="en-US" spc="80" dirty="0">
                <a:solidFill>
                  <a:schemeClr val="tx1">
                    <a:lumMod val="95000"/>
                    <a:lumOff val="5000"/>
                  </a:schemeClr>
                </a:solidFill>
              </a:rPr>
              <a:t> Johnson                                                  </a:t>
            </a:r>
            <a:r>
              <a:rPr lang="en-US" spc="80" dirty="0" err="1">
                <a:solidFill>
                  <a:schemeClr val="tx1">
                    <a:lumMod val="95000"/>
                    <a:lumOff val="5000"/>
                  </a:schemeClr>
                </a:solidFill>
              </a:rPr>
              <a:t>Mrs</a:t>
            </a:r>
            <a:r>
              <a:rPr lang="en-US" spc="80" dirty="0">
                <a:solidFill>
                  <a:schemeClr val="tx1">
                    <a:lumMod val="95000"/>
                    <a:lumOff val="5000"/>
                  </a:schemeClr>
                </a:solidFill>
              </a:rPr>
              <a:t> Walker                                                        </a:t>
            </a:r>
          </a:p>
        </p:txBody>
      </p:sp>
      <p:pic>
        <p:nvPicPr>
          <p:cNvPr id="4" name="Picture 3">
            <a:extLst>
              <a:ext uri="{FF2B5EF4-FFF2-40B4-BE49-F238E27FC236}">
                <a16:creationId xmlns:a16="http://schemas.microsoft.com/office/drawing/2014/main" id="{554FE165-59AC-DE43-B88E-BEC4691CDEA2}"/>
              </a:ext>
            </a:extLst>
          </p:cNvPr>
          <p:cNvPicPr>
            <a:picLocks noChangeAspect="1"/>
          </p:cNvPicPr>
          <p:nvPr/>
        </p:nvPicPr>
        <p:blipFill>
          <a:blip r:embed="rId2"/>
          <a:stretch>
            <a:fillRect/>
          </a:stretch>
        </p:blipFill>
        <p:spPr>
          <a:xfrm>
            <a:off x="1161055" y="1595035"/>
            <a:ext cx="1885950" cy="2124075"/>
          </a:xfrm>
          <a:prstGeom prst="rect">
            <a:avLst/>
          </a:prstGeom>
        </p:spPr>
      </p:pic>
      <p:pic>
        <p:nvPicPr>
          <p:cNvPr id="7" name="Picture 6" descr="A person smiling at the camera&#10;&#10;AI-generated content may be incorrect.">
            <a:extLst>
              <a:ext uri="{FF2B5EF4-FFF2-40B4-BE49-F238E27FC236}">
                <a16:creationId xmlns:a16="http://schemas.microsoft.com/office/drawing/2014/main" id="{47E615E9-5EA1-9520-C07B-D57183084B1C}"/>
              </a:ext>
            </a:extLst>
          </p:cNvPr>
          <p:cNvPicPr>
            <a:picLocks noChangeAspect="1"/>
          </p:cNvPicPr>
          <p:nvPr/>
        </p:nvPicPr>
        <p:blipFill>
          <a:blip r:embed="rId3"/>
          <a:stretch>
            <a:fillRect/>
          </a:stretch>
        </p:blipFill>
        <p:spPr>
          <a:xfrm>
            <a:off x="5652382" y="1601258"/>
            <a:ext cx="1917349" cy="2117374"/>
          </a:xfrm>
          <a:prstGeom prst="rect">
            <a:avLst/>
          </a:prstGeom>
        </p:spPr>
      </p:pic>
    </p:spTree>
    <p:extLst>
      <p:ext uri="{BB962C8B-B14F-4D97-AF65-F5344CB8AC3E}">
        <p14:creationId xmlns:p14="http://schemas.microsoft.com/office/powerpoint/2010/main" val="2119777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D97-B5F0-9343-31AB-40DAAC5FCCAF}"/>
              </a:ext>
            </a:extLst>
          </p:cNvPr>
          <p:cNvSpPr>
            <a:spLocks noGrp="1"/>
          </p:cNvSpPr>
          <p:nvPr>
            <p:ph type="title"/>
          </p:nvPr>
        </p:nvSpPr>
        <p:spPr>
          <a:xfrm>
            <a:off x="372723" y="3785378"/>
            <a:ext cx="11439414" cy="897439"/>
          </a:xfrm>
        </p:spPr>
        <p:txBody>
          <a:bodyPr vert="horz" lIns="91440" tIns="45720" rIns="91440" bIns="45720" rtlCol="0" anchor="ctr">
            <a:normAutofit/>
          </a:bodyPr>
          <a:lstStyle/>
          <a:p>
            <a:pPr algn="ctr">
              <a:lnSpc>
                <a:spcPct val="83000"/>
              </a:lnSpc>
            </a:pPr>
            <a:r>
              <a:rPr lang="en-US" cap="all" spc="-100" dirty="0">
                <a:solidFill>
                  <a:schemeClr val="tx1"/>
                </a:solidFill>
                <a:latin typeface="Modern Love" pitchFamily="82" charset="0"/>
              </a:rPr>
              <a:t>OUR SCHOOL DAY.</a:t>
            </a:r>
          </a:p>
        </p:txBody>
      </p:sp>
      <p:sp>
        <p:nvSpPr>
          <p:cNvPr id="3" name="Content Placeholder 2">
            <a:extLst>
              <a:ext uri="{FF2B5EF4-FFF2-40B4-BE49-F238E27FC236}">
                <a16:creationId xmlns:a16="http://schemas.microsoft.com/office/drawing/2014/main" id="{ABAA9F44-671D-5E7A-55A7-355658024C27}"/>
              </a:ext>
            </a:extLst>
          </p:cNvPr>
          <p:cNvSpPr>
            <a:spLocks noGrp="1"/>
          </p:cNvSpPr>
          <p:nvPr>
            <p:ph idx="1"/>
          </p:nvPr>
        </p:nvSpPr>
        <p:spPr>
          <a:xfrm>
            <a:off x="764275" y="4933026"/>
            <a:ext cx="10656310" cy="776710"/>
          </a:xfrm>
        </p:spPr>
        <p:txBody>
          <a:bodyPr vert="horz" lIns="91440" tIns="45720" rIns="91440" bIns="45720" rtlCol="0" anchor="t">
            <a:normAutofit fontScale="77500" lnSpcReduction="20000"/>
          </a:bodyPr>
          <a:lstStyle/>
          <a:p>
            <a:pPr marL="0" indent="0" algn="ctr">
              <a:spcBef>
                <a:spcPts val="0"/>
              </a:spcBef>
              <a:spcAft>
                <a:spcPts val="600"/>
              </a:spcAft>
              <a:buNone/>
            </a:pPr>
            <a:r>
              <a:rPr lang="en-US" sz="1800" spc="80" dirty="0"/>
              <a:t>School starts at 8.55am and will finish at 11.25am, for the first few weeks we will  meet the children at the gate each morning and escort them into class. </a:t>
            </a:r>
          </a:p>
          <a:p>
            <a:pPr marL="0" indent="0" algn="ctr">
              <a:spcBef>
                <a:spcPts val="0"/>
              </a:spcBef>
              <a:spcAft>
                <a:spcPts val="600"/>
              </a:spcAft>
              <a:buNone/>
            </a:pPr>
            <a:r>
              <a:rPr lang="en-US" sz="1800" spc="80" dirty="0"/>
              <a:t>If you require childcare before 8.55 or after 11.25 please contact Bangor on Dee Childcare to arrange</a:t>
            </a:r>
          </a:p>
        </p:txBody>
      </p:sp>
      <p:pic>
        <p:nvPicPr>
          <p:cNvPr id="7" name="Picture 6" descr="A group of girls sitting on a blue mat&#10;&#10;AI-generated content may be incorrect.">
            <a:extLst>
              <a:ext uri="{FF2B5EF4-FFF2-40B4-BE49-F238E27FC236}">
                <a16:creationId xmlns:a16="http://schemas.microsoft.com/office/drawing/2014/main" id="{22FC61AF-9C83-B88D-EB78-A23E0A079082}"/>
              </a:ext>
            </a:extLst>
          </p:cNvPr>
          <p:cNvPicPr>
            <a:picLocks noChangeAspect="1"/>
          </p:cNvPicPr>
          <p:nvPr/>
        </p:nvPicPr>
        <p:blipFill>
          <a:blip r:embed="rId2"/>
          <a:stretch>
            <a:fillRect/>
          </a:stretch>
        </p:blipFill>
        <p:spPr>
          <a:xfrm>
            <a:off x="8146942" y="1172938"/>
            <a:ext cx="2743200" cy="2058225"/>
          </a:xfrm>
          <a:prstGeom prst="rect">
            <a:avLst/>
          </a:prstGeom>
        </p:spPr>
      </p:pic>
      <p:pic>
        <p:nvPicPr>
          <p:cNvPr id="8" name="Picture 7" descr="Two children sitting on the floor&#10;&#10;AI-generated content may be incorrect.">
            <a:extLst>
              <a:ext uri="{FF2B5EF4-FFF2-40B4-BE49-F238E27FC236}">
                <a16:creationId xmlns:a16="http://schemas.microsoft.com/office/drawing/2014/main" id="{69227697-135A-F1FA-C847-35AD8BF2CD57}"/>
              </a:ext>
            </a:extLst>
          </p:cNvPr>
          <p:cNvPicPr>
            <a:picLocks noChangeAspect="1"/>
          </p:cNvPicPr>
          <p:nvPr/>
        </p:nvPicPr>
        <p:blipFill>
          <a:blip r:embed="rId3"/>
          <a:stretch>
            <a:fillRect/>
          </a:stretch>
        </p:blipFill>
        <p:spPr>
          <a:xfrm>
            <a:off x="955221" y="1267909"/>
            <a:ext cx="2743200" cy="2057400"/>
          </a:xfrm>
          <a:prstGeom prst="rect">
            <a:avLst/>
          </a:prstGeom>
        </p:spPr>
      </p:pic>
      <p:pic>
        <p:nvPicPr>
          <p:cNvPr id="9" name="Picture 8" descr="Ysgol Sant Dunawd school personal data loss concern - BBC News">
            <a:extLst>
              <a:ext uri="{FF2B5EF4-FFF2-40B4-BE49-F238E27FC236}">
                <a16:creationId xmlns:a16="http://schemas.microsoft.com/office/drawing/2014/main" id="{DD2DE4EF-7ED9-BD21-41C4-7DE302CE73F0}"/>
              </a:ext>
            </a:extLst>
          </p:cNvPr>
          <p:cNvPicPr>
            <a:picLocks noChangeAspect="1"/>
          </p:cNvPicPr>
          <p:nvPr/>
        </p:nvPicPr>
        <p:blipFill>
          <a:blip r:embed="rId4"/>
          <a:stretch>
            <a:fillRect/>
          </a:stretch>
        </p:blipFill>
        <p:spPr>
          <a:xfrm>
            <a:off x="4302579" y="1187904"/>
            <a:ext cx="3654878" cy="2128156"/>
          </a:xfrm>
          <a:prstGeom prst="rect">
            <a:avLst/>
          </a:prstGeom>
        </p:spPr>
      </p:pic>
    </p:spTree>
    <p:extLst>
      <p:ext uri="{BB962C8B-B14F-4D97-AF65-F5344CB8AC3E}">
        <p14:creationId xmlns:p14="http://schemas.microsoft.com/office/powerpoint/2010/main" val="561397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1B18B59-3C42-D294-41EA-142A8BF1E750}"/>
              </a:ext>
            </a:extLst>
          </p:cNvPr>
          <p:cNvSpPr txBox="1"/>
          <p:nvPr/>
        </p:nvSpPr>
        <p:spPr>
          <a:xfrm>
            <a:off x="325002" y="3931706"/>
            <a:ext cx="4038778" cy="2308324"/>
          </a:xfrm>
          <a:prstGeom prst="rect">
            <a:avLst/>
          </a:prstGeom>
          <a:noFill/>
        </p:spPr>
        <p:txBody>
          <a:bodyPr wrap="square" lIns="91440" tIns="45720" rIns="91440" bIns="45720" anchor="t">
            <a:spAutoFit/>
          </a:bodyPr>
          <a:lstStyle/>
          <a:p>
            <a:pPr algn="ctr"/>
            <a:r>
              <a:rPr lang="en-GB" sz="2400" dirty="0">
                <a:latin typeface="DIN Condensed"/>
              </a:rPr>
              <a:t>During the  morning we have a mixture of group time activities and play based learning.  We sing lots of songs and rhymes and will always share a storybook.  </a:t>
            </a:r>
          </a:p>
        </p:txBody>
      </p:sp>
      <p:pic>
        <p:nvPicPr>
          <p:cNvPr id="5" name="Picture 4" descr="A child holding a box with a drawing of trees&#10;&#10;AI-generated content may be incorrect.">
            <a:extLst>
              <a:ext uri="{FF2B5EF4-FFF2-40B4-BE49-F238E27FC236}">
                <a16:creationId xmlns:a16="http://schemas.microsoft.com/office/drawing/2014/main" id="{DFF653CA-9164-D344-6204-CACA18767DEE}"/>
              </a:ext>
            </a:extLst>
          </p:cNvPr>
          <p:cNvPicPr>
            <a:picLocks noChangeAspect="1"/>
          </p:cNvPicPr>
          <p:nvPr/>
        </p:nvPicPr>
        <p:blipFill>
          <a:blip r:embed="rId2"/>
          <a:stretch>
            <a:fillRect/>
          </a:stretch>
        </p:blipFill>
        <p:spPr>
          <a:xfrm>
            <a:off x="2825858" y="217622"/>
            <a:ext cx="2743200" cy="2057400"/>
          </a:xfrm>
          <a:prstGeom prst="rect">
            <a:avLst/>
          </a:prstGeom>
        </p:spPr>
      </p:pic>
      <p:pic>
        <p:nvPicPr>
          <p:cNvPr id="8" name="Picture 7" descr="A group of children painting on paper&#10;&#10;AI-generated content may be incorrect.">
            <a:extLst>
              <a:ext uri="{FF2B5EF4-FFF2-40B4-BE49-F238E27FC236}">
                <a16:creationId xmlns:a16="http://schemas.microsoft.com/office/drawing/2014/main" id="{66A0DDD7-585F-777A-1431-1DFB5499AE98}"/>
              </a:ext>
            </a:extLst>
          </p:cNvPr>
          <p:cNvPicPr>
            <a:picLocks noChangeAspect="1"/>
          </p:cNvPicPr>
          <p:nvPr/>
        </p:nvPicPr>
        <p:blipFill>
          <a:blip r:embed="rId3"/>
          <a:stretch>
            <a:fillRect/>
          </a:stretch>
        </p:blipFill>
        <p:spPr>
          <a:xfrm>
            <a:off x="7697446" y="3143"/>
            <a:ext cx="3828081" cy="2770494"/>
          </a:xfrm>
          <a:prstGeom prst="rect">
            <a:avLst/>
          </a:prstGeom>
        </p:spPr>
      </p:pic>
      <p:pic>
        <p:nvPicPr>
          <p:cNvPr id="6" name="Picture 5" descr="A group of children playing with toys&#10;&#10;AI-generated content may be incorrect.">
            <a:extLst>
              <a:ext uri="{FF2B5EF4-FFF2-40B4-BE49-F238E27FC236}">
                <a16:creationId xmlns:a16="http://schemas.microsoft.com/office/drawing/2014/main" id="{9A28CA4E-3990-4745-D624-F7309E45F1C8}"/>
              </a:ext>
            </a:extLst>
          </p:cNvPr>
          <p:cNvPicPr>
            <a:picLocks noChangeAspect="1"/>
          </p:cNvPicPr>
          <p:nvPr/>
        </p:nvPicPr>
        <p:blipFill>
          <a:blip r:embed="rId4"/>
          <a:stretch>
            <a:fillRect/>
          </a:stretch>
        </p:blipFill>
        <p:spPr>
          <a:xfrm>
            <a:off x="5564814" y="1550431"/>
            <a:ext cx="3137807" cy="2383971"/>
          </a:xfrm>
          <a:prstGeom prst="rect">
            <a:avLst/>
          </a:prstGeom>
        </p:spPr>
      </p:pic>
      <p:pic>
        <p:nvPicPr>
          <p:cNvPr id="12" name="Picture 11" descr="A child playing with colorful blocks&#10;&#10;AI-generated content may be incorrect.">
            <a:extLst>
              <a:ext uri="{FF2B5EF4-FFF2-40B4-BE49-F238E27FC236}">
                <a16:creationId xmlns:a16="http://schemas.microsoft.com/office/drawing/2014/main" id="{D52544EE-C779-2317-2451-716AE147B8B8}"/>
              </a:ext>
            </a:extLst>
          </p:cNvPr>
          <p:cNvPicPr>
            <a:picLocks noChangeAspect="1"/>
          </p:cNvPicPr>
          <p:nvPr/>
        </p:nvPicPr>
        <p:blipFill>
          <a:blip r:embed="rId5"/>
          <a:stretch>
            <a:fillRect/>
          </a:stretch>
        </p:blipFill>
        <p:spPr>
          <a:xfrm>
            <a:off x="4656364" y="3733801"/>
            <a:ext cx="3355521" cy="2656114"/>
          </a:xfrm>
          <a:prstGeom prst="rect">
            <a:avLst/>
          </a:prstGeom>
        </p:spPr>
      </p:pic>
      <p:pic>
        <p:nvPicPr>
          <p:cNvPr id="13" name="Picture 12" descr="Two boys sitting on the floor reading books&#10;&#10;AI-generated content may be incorrect.">
            <a:extLst>
              <a:ext uri="{FF2B5EF4-FFF2-40B4-BE49-F238E27FC236}">
                <a16:creationId xmlns:a16="http://schemas.microsoft.com/office/drawing/2014/main" id="{6FAD21A0-0818-907E-CEE1-CD0E00FD35AE}"/>
              </a:ext>
            </a:extLst>
          </p:cNvPr>
          <p:cNvPicPr>
            <a:picLocks noChangeAspect="1"/>
          </p:cNvPicPr>
          <p:nvPr/>
        </p:nvPicPr>
        <p:blipFill>
          <a:blip r:embed="rId6"/>
          <a:stretch>
            <a:fillRect/>
          </a:stretch>
        </p:blipFill>
        <p:spPr>
          <a:xfrm>
            <a:off x="8235043" y="3270744"/>
            <a:ext cx="4158342" cy="3174010"/>
          </a:xfrm>
          <a:prstGeom prst="rect">
            <a:avLst/>
          </a:prstGeom>
        </p:spPr>
      </p:pic>
      <p:pic>
        <p:nvPicPr>
          <p:cNvPr id="14" name="Picture 13" descr="Two girls playing with toys&#10;&#10;AI-generated content may be incorrect.">
            <a:extLst>
              <a:ext uri="{FF2B5EF4-FFF2-40B4-BE49-F238E27FC236}">
                <a16:creationId xmlns:a16="http://schemas.microsoft.com/office/drawing/2014/main" id="{1868ECB0-4C8A-1BBF-B65F-EE17B0B85A68}"/>
              </a:ext>
            </a:extLst>
          </p:cNvPr>
          <p:cNvPicPr>
            <a:picLocks noChangeAspect="1"/>
          </p:cNvPicPr>
          <p:nvPr/>
        </p:nvPicPr>
        <p:blipFill>
          <a:blip r:embed="rId7"/>
          <a:stretch>
            <a:fillRect/>
          </a:stretch>
        </p:blipFill>
        <p:spPr>
          <a:xfrm>
            <a:off x="152400" y="1543050"/>
            <a:ext cx="3192235" cy="2383971"/>
          </a:xfrm>
          <a:prstGeom prst="rect">
            <a:avLst/>
          </a:prstGeom>
        </p:spPr>
      </p:pic>
    </p:spTree>
    <p:extLst>
      <p:ext uri="{BB962C8B-B14F-4D97-AF65-F5344CB8AC3E}">
        <p14:creationId xmlns:p14="http://schemas.microsoft.com/office/powerpoint/2010/main" val="715916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A2E162F-FBA2-9E8E-CD06-6BFC898A116F}"/>
              </a:ext>
            </a:extLst>
          </p:cNvPr>
          <p:cNvSpPr txBox="1">
            <a:spLocks/>
          </p:cNvSpPr>
          <p:nvPr/>
        </p:nvSpPr>
        <p:spPr>
          <a:xfrm>
            <a:off x="791229" y="2049725"/>
            <a:ext cx="4932646" cy="1371600"/>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just">
              <a:buNone/>
            </a:pPr>
            <a:r>
              <a:rPr lang="en-GB" sz="2400" dirty="0">
                <a:latin typeface="DIN Condensed"/>
              </a:rPr>
              <a:t>During the morning the children will be able to have a fruit snack and drink. School can provide a snack at a cost of £1.50 a week and milk is free.  Children are encouraged to also bring in a water bottle to have access to water throughout the morning but we do ask that there is no juice/squash as part of our healthy schools policy.  Signing up to snack will be sent out within the first week. </a:t>
            </a:r>
            <a:endParaRPr lang="en-GB" sz="2400" dirty="0">
              <a:latin typeface="DIN Condensed" pitchFamily="2" charset="0"/>
            </a:endParaRPr>
          </a:p>
          <a:p>
            <a:pPr marL="0" indent="0" algn="just">
              <a:buNone/>
            </a:pPr>
            <a:endParaRPr lang="en-GB" sz="2400" dirty="0">
              <a:latin typeface="DIN Condensed" pitchFamily="2" charset="0"/>
            </a:endParaRPr>
          </a:p>
        </p:txBody>
      </p:sp>
      <p:pic>
        <p:nvPicPr>
          <p:cNvPr id="3" name="Picture 2" descr="A child looking at another child in a toy store&#10;&#10;Description automatically generated">
            <a:extLst>
              <a:ext uri="{FF2B5EF4-FFF2-40B4-BE49-F238E27FC236}">
                <a16:creationId xmlns:a16="http://schemas.microsoft.com/office/drawing/2014/main" id="{C6ADA815-707F-26DD-F28B-75BDF85D46D6}"/>
              </a:ext>
            </a:extLst>
          </p:cNvPr>
          <p:cNvPicPr>
            <a:picLocks noChangeAspect="1"/>
          </p:cNvPicPr>
          <p:nvPr/>
        </p:nvPicPr>
        <p:blipFill>
          <a:blip r:embed="rId2"/>
          <a:stretch>
            <a:fillRect/>
          </a:stretch>
        </p:blipFill>
        <p:spPr>
          <a:xfrm>
            <a:off x="6134669" y="3614208"/>
            <a:ext cx="3062419" cy="2298028"/>
          </a:xfrm>
          <a:prstGeom prst="rect">
            <a:avLst/>
          </a:prstGeom>
        </p:spPr>
      </p:pic>
      <p:sp>
        <p:nvSpPr>
          <p:cNvPr id="2" name="TextBox 1">
            <a:extLst>
              <a:ext uri="{FF2B5EF4-FFF2-40B4-BE49-F238E27FC236}">
                <a16:creationId xmlns:a16="http://schemas.microsoft.com/office/drawing/2014/main" id="{13576860-23D7-05B5-DA2E-ED5CD2110F27}"/>
              </a:ext>
            </a:extLst>
          </p:cNvPr>
          <p:cNvSpPr txBox="1"/>
          <p:nvPr/>
        </p:nvSpPr>
        <p:spPr>
          <a:xfrm>
            <a:off x="1006991" y="921653"/>
            <a:ext cx="51373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dirty="0">
                <a:latin typeface="Mystical Woods Rough Script"/>
              </a:rPr>
              <a:t>Snack</a:t>
            </a:r>
          </a:p>
        </p:txBody>
      </p:sp>
      <p:pic>
        <p:nvPicPr>
          <p:cNvPr id="5" name="Picture 4" descr="A group of children sitting around a table eating fruit&#10;&#10;AI-generated content may be incorrect.">
            <a:extLst>
              <a:ext uri="{FF2B5EF4-FFF2-40B4-BE49-F238E27FC236}">
                <a16:creationId xmlns:a16="http://schemas.microsoft.com/office/drawing/2014/main" id="{9D27DA75-478B-5ACB-FDD2-531B90C9BC75}"/>
              </a:ext>
            </a:extLst>
          </p:cNvPr>
          <p:cNvPicPr>
            <a:picLocks noChangeAspect="1"/>
          </p:cNvPicPr>
          <p:nvPr/>
        </p:nvPicPr>
        <p:blipFill>
          <a:blip r:embed="rId3"/>
          <a:stretch>
            <a:fillRect/>
          </a:stretch>
        </p:blipFill>
        <p:spPr>
          <a:xfrm>
            <a:off x="8661130" y="921793"/>
            <a:ext cx="3287485" cy="2492828"/>
          </a:xfrm>
          <a:prstGeom prst="rect">
            <a:avLst/>
          </a:prstGeom>
        </p:spPr>
      </p:pic>
    </p:spTree>
    <p:extLst>
      <p:ext uri="{BB962C8B-B14F-4D97-AF65-F5344CB8AC3E}">
        <p14:creationId xmlns:p14="http://schemas.microsoft.com/office/powerpoint/2010/main" val="3108843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7CD117C-89F9-E648-E7A2-F181B5B3DCCC}"/>
              </a:ext>
            </a:extLst>
          </p:cNvPr>
          <p:cNvSpPr txBox="1"/>
          <p:nvPr/>
        </p:nvSpPr>
        <p:spPr>
          <a:xfrm>
            <a:off x="1131566" y="4056679"/>
            <a:ext cx="8969511" cy="1754326"/>
          </a:xfrm>
          <a:prstGeom prst="rect">
            <a:avLst/>
          </a:prstGeom>
          <a:noFill/>
        </p:spPr>
        <p:txBody>
          <a:bodyPr wrap="square" lIns="91440" tIns="45720" rIns="91440" bIns="45720" anchor="t">
            <a:spAutoFit/>
          </a:bodyPr>
          <a:lstStyle/>
          <a:p>
            <a:pPr algn="just"/>
            <a:r>
              <a:rPr lang="en-GB" dirty="0">
                <a:latin typeface="DIN Condensed"/>
              </a:rPr>
              <a:t>As we are very movement and physical based the children are always very active however we do have a PE session to introduce the children to new skills every other week.  On these days the children  will be required to come to school ready in their PE kits:</a:t>
            </a:r>
            <a:endParaRPr lang="en-GB" dirty="0">
              <a:latin typeface="DIN Condensed"/>
              <a:ea typeface="+mn-lt"/>
              <a:cs typeface="+mn-lt"/>
            </a:endParaRPr>
          </a:p>
          <a:p>
            <a:pPr algn="just"/>
            <a:r>
              <a:rPr lang="en-GB" dirty="0">
                <a:latin typeface="Gill Sans MT"/>
                <a:ea typeface="+mn-lt"/>
                <a:cs typeface="+mn-lt"/>
              </a:rPr>
              <a:t> PE kit </a:t>
            </a:r>
            <a:endParaRPr lang="en-GB">
              <a:latin typeface="DIN Condensed"/>
              <a:ea typeface="+mn-lt"/>
              <a:cs typeface="+mn-lt"/>
            </a:endParaRPr>
          </a:p>
          <a:p>
            <a:pPr algn="just"/>
            <a:r>
              <a:rPr lang="en-GB" dirty="0">
                <a:latin typeface="Gill Sans MT"/>
                <a:ea typeface="+mn-lt"/>
                <a:cs typeface="+mn-lt"/>
              </a:rPr>
              <a:t> Plain white t-shirt or house colour t-shirt (red, green or blue) • Plain black shorts • Plain black pumps/ trainers •  During the winter months, children may bring a plain black tracksuit.</a:t>
            </a:r>
            <a:endParaRPr lang="en-GB">
              <a:latin typeface="DIN Condensed"/>
            </a:endParaRPr>
          </a:p>
        </p:txBody>
      </p:sp>
      <p:pic>
        <p:nvPicPr>
          <p:cNvPr id="5" name="Picture 4" descr="A group of kids standing on a field&#10;&#10;AI-generated content may be incorrect.">
            <a:extLst>
              <a:ext uri="{FF2B5EF4-FFF2-40B4-BE49-F238E27FC236}">
                <a16:creationId xmlns:a16="http://schemas.microsoft.com/office/drawing/2014/main" id="{BB0E90B6-5F97-3A79-2488-456D3CEEA500}"/>
              </a:ext>
            </a:extLst>
          </p:cNvPr>
          <p:cNvPicPr>
            <a:picLocks noChangeAspect="1"/>
          </p:cNvPicPr>
          <p:nvPr/>
        </p:nvPicPr>
        <p:blipFill>
          <a:blip r:embed="rId2"/>
          <a:srcRect l="16450" t="17628" r="17749" b="20513"/>
          <a:stretch>
            <a:fillRect/>
          </a:stretch>
        </p:blipFill>
        <p:spPr>
          <a:xfrm>
            <a:off x="3668324" y="829164"/>
            <a:ext cx="3158342" cy="2018169"/>
          </a:xfrm>
          <a:prstGeom prst="rect">
            <a:avLst/>
          </a:prstGeom>
        </p:spPr>
      </p:pic>
      <p:pic>
        <p:nvPicPr>
          <p:cNvPr id="6" name="Picture 5" descr="A person holding a weight in front of a group of children&#10;&#10;AI-generated content may be incorrect.">
            <a:extLst>
              <a:ext uri="{FF2B5EF4-FFF2-40B4-BE49-F238E27FC236}">
                <a16:creationId xmlns:a16="http://schemas.microsoft.com/office/drawing/2014/main" id="{DB7C1EC3-2415-14B3-A830-8A8FEC8A1FF8}"/>
              </a:ext>
            </a:extLst>
          </p:cNvPr>
          <p:cNvPicPr>
            <a:picLocks noChangeAspect="1"/>
          </p:cNvPicPr>
          <p:nvPr/>
        </p:nvPicPr>
        <p:blipFill>
          <a:blip r:embed="rId3"/>
          <a:srcRect l="14959" t="13921" b="-303"/>
          <a:stretch>
            <a:fillRect/>
          </a:stretch>
        </p:blipFill>
        <p:spPr>
          <a:xfrm>
            <a:off x="8474308" y="792567"/>
            <a:ext cx="3258569" cy="2412661"/>
          </a:xfrm>
          <a:prstGeom prst="rect">
            <a:avLst/>
          </a:prstGeom>
        </p:spPr>
      </p:pic>
      <p:sp>
        <p:nvSpPr>
          <p:cNvPr id="14" name="TextBox 13">
            <a:extLst>
              <a:ext uri="{FF2B5EF4-FFF2-40B4-BE49-F238E27FC236}">
                <a16:creationId xmlns:a16="http://schemas.microsoft.com/office/drawing/2014/main" id="{0EF66BF4-56F7-22E1-0A7A-FDB7BAB9A634}"/>
              </a:ext>
            </a:extLst>
          </p:cNvPr>
          <p:cNvSpPr txBox="1"/>
          <p:nvPr/>
        </p:nvSpPr>
        <p:spPr>
          <a:xfrm>
            <a:off x="836314" y="1280074"/>
            <a:ext cx="303804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Mystical Woods Rough Script"/>
              </a:rPr>
              <a:t>Physical Exercise</a:t>
            </a:r>
          </a:p>
        </p:txBody>
      </p:sp>
      <p:pic>
        <p:nvPicPr>
          <p:cNvPr id="16" name="Picture 15" descr="A group of kids on a swing&#10;&#10;AI-generated content may be incorrect.">
            <a:extLst>
              <a:ext uri="{FF2B5EF4-FFF2-40B4-BE49-F238E27FC236}">
                <a16:creationId xmlns:a16="http://schemas.microsoft.com/office/drawing/2014/main" id="{38C401C1-B1DE-EF7F-47C9-35433087886D}"/>
              </a:ext>
            </a:extLst>
          </p:cNvPr>
          <p:cNvPicPr>
            <a:picLocks noChangeAspect="1"/>
          </p:cNvPicPr>
          <p:nvPr/>
        </p:nvPicPr>
        <p:blipFill>
          <a:blip r:embed="rId4"/>
          <a:srcRect l="-1909" t="181" r="1494" b="-737"/>
          <a:stretch>
            <a:fillRect/>
          </a:stretch>
        </p:blipFill>
        <p:spPr>
          <a:xfrm>
            <a:off x="6214281" y="2001827"/>
            <a:ext cx="2754584" cy="2069660"/>
          </a:xfrm>
          <a:prstGeom prst="rect">
            <a:avLst/>
          </a:prstGeom>
        </p:spPr>
      </p:pic>
      <p:pic>
        <p:nvPicPr>
          <p:cNvPr id="17" name="Picture 16" descr="A group of children playing on a tire&#10;&#10;AI-generated content may be incorrect.">
            <a:extLst>
              <a:ext uri="{FF2B5EF4-FFF2-40B4-BE49-F238E27FC236}">
                <a16:creationId xmlns:a16="http://schemas.microsoft.com/office/drawing/2014/main" id="{12531859-0E2A-E15A-11F5-E7BEB99B46FA}"/>
              </a:ext>
            </a:extLst>
          </p:cNvPr>
          <p:cNvPicPr>
            <a:picLocks noChangeAspect="1"/>
          </p:cNvPicPr>
          <p:nvPr/>
        </p:nvPicPr>
        <p:blipFill>
          <a:blip r:embed="rId5"/>
          <a:srcRect l="24896" r="10788" b="-556"/>
          <a:stretch>
            <a:fillRect/>
          </a:stretch>
        </p:blipFill>
        <p:spPr>
          <a:xfrm>
            <a:off x="10103892" y="3207793"/>
            <a:ext cx="1764304" cy="2068830"/>
          </a:xfrm>
          <a:prstGeom prst="rect">
            <a:avLst/>
          </a:prstGeom>
        </p:spPr>
      </p:pic>
    </p:spTree>
    <p:extLst>
      <p:ext uri="{BB962C8B-B14F-4D97-AF65-F5344CB8AC3E}">
        <p14:creationId xmlns:p14="http://schemas.microsoft.com/office/powerpoint/2010/main" val="346691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F5B8-4F0C-27AE-501D-0035E75B9EA3}"/>
              </a:ext>
            </a:extLst>
          </p:cNvPr>
          <p:cNvSpPr>
            <a:spLocks noGrp="1"/>
          </p:cNvSpPr>
          <p:nvPr>
            <p:ph type="title"/>
          </p:nvPr>
        </p:nvSpPr>
        <p:spPr>
          <a:xfrm>
            <a:off x="737486" y="727626"/>
            <a:ext cx="4602152" cy="1718225"/>
          </a:xfrm>
        </p:spPr>
        <p:txBody>
          <a:bodyPr vert="horz" lIns="91440" tIns="45720" rIns="91440" bIns="45720" rtlCol="0" anchor="ctr">
            <a:normAutofit/>
          </a:bodyPr>
          <a:lstStyle/>
          <a:p>
            <a:r>
              <a:rPr lang="en-US" sz="4800" dirty="0"/>
              <a:t>Forest School</a:t>
            </a:r>
          </a:p>
        </p:txBody>
      </p:sp>
      <p:sp>
        <p:nvSpPr>
          <p:cNvPr id="10" name="TextBox 9">
            <a:extLst>
              <a:ext uri="{FF2B5EF4-FFF2-40B4-BE49-F238E27FC236}">
                <a16:creationId xmlns:a16="http://schemas.microsoft.com/office/drawing/2014/main" id="{4C3741E6-4338-CB8D-EFE3-67A49514FDB1}"/>
              </a:ext>
            </a:extLst>
          </p:cNvPr>
          <p:cNvSpPr txBox="1"/>
          <p:nvPr/>
        </p:nvSpPr>
        <p:spPr>
          <a:xfrm>
            <a:off x="737486" y="2538919"/>
            <a:ext cx="4602152" cy="359688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spcAft>
                <a:spcPts val="600"/>
              </a:spcAft>
              <a:buClr>
                <a:schemeClr val="tx1">
                  <a:lumMod val="85000"/>
                  <a:lumOff val="15000"/>
                </a:schemeClr>
              </a:buClr>
            </a:pPr>
            <a:r>
              <a:rPr lang="en-US" sz="2400" dirty="0"/>
              <a:t>We alternate Forest School and PE each week as they are both very physical based sessions. The children will require suitable clothing including a waterproof coat and trousers as well as wellies.  We ask that these are left in school as we can then use these during wet weather and in the water areas throughout the week.  </a:t>
            </a:r>
            <a:endParaRPr lang="en-US"/>
          </a:p>
        </p:txBody>
      </p:sp>
      <p:pic>
        <p:nvPicPr>
          <p:cNvPr id="12" name="Picture 11" descr="A child lying in a hammock&#10;&#10;AI-generated content may be incorrect.">
            <a:extLst>
              <a:ext uri="{FF2B5EF4-FFF2-40B4-BE49-F238E27FC236}">
                <a16:creationId xmlns:a16="http://schemas.microsoft.com/office/drawing/2014/main" id="{37E33371-4DFC-9339-76D6-CC1EBBF62DA7}"/>
              </a:ext>
            </a:extLst>
          </p:cNvPr>
          <p:cNvPicPr>
            <a:picLocks noChangeAspect="1"/>
          </p:cNvPicPr>
          <p:nvPr/>
        </p:nvPicPr>
        <p:blipFill>
          <a:blip r:embed="rId2"/>
          <a:srcRect l="26580" r="10829" b="-2"/>
          <a:stretch>
            <a:fillRect/>
          </a:stretch>
        </p:blipFill>
        <p:spPr>
          <a:xfrm>
            <a:off x="6013957" y="4123527"/>
            <a:ext cx="2071742" cy="2482545"/>
          </a:xfrm>
          <a:prstGeom prst="rect">
            <a:avLst/>
          </a:prstGeom>
        </p:spPr>
      </p:pic>
      <p:pic>
        <p:nvPicPr>
          <p:cNvPr id="9" name="Picture 8" descr="A two children playing in the mud&#10;&#10;AI-generated content may be incorrect.">
            <a:extLst>
              <a:ext uri="{FF2B5EF4-FFF2-40B4-BE49-F238E27FC236}">
                <a16:creationId xmlns:a16="http://schemas.microsoft.com/office/drawing/2014/main" id="{91059825-B9AA-257D-6921-99694C916BB2}"/>
              </a:ext>
            </a:extLst>
          </p:cNvPr>
          <p:cNvPicPr>
            <a:picLocks noChangeAspect="1"/>
          </p:cNvPicPr>
          <p:nvPr/>
        </p:nvPicPr>
        <p:blipFill>
          <a:blip r:embed="rId3"/>
          <a:srcRect l="16485" r="1225" b="3"/>
          <a:stretch>
            <a:fillRect/>
          </a:stretch>
        </p:blipFill>
        <p:spPr>
          <a:xfrm>
            <a:off x="8175840" y="3155573"/>
            <a:ext cx="3786002" cy="3450498"/>
          </a:xfrm>
          <a:prstGeom prst="rect">
            <a:avLst/>
          </a:prstGeom>
        </p:spPr>
      </p:pic>
      <p:pic>
        <p:nvPicPr>
          <p:cNvPr id="8" name="Picture 7" descr="A person and child working on a wood sled&#10;&#10;AI-generated content may be incorrect.">
            <a:extLst>
              <a:ext uri="{FF2B5EF4-FFF2-40B4-BE49-F238E27FC236}">
                <a16:creationId xmlns:a16="http://schemas.microsoft.com/office/drawing/2014/main" id="{6EDD049D-D3FA-A144-F834-DBE931D56B6D}"/>
              </a:ext>
            </a:extLst>
          </p:cNvPr>
          <p:cNvPicPr>
            <a:picLocks noChangeAspect="1"/>
          </p:cNvPicPr>
          <p:nvPr/>
        </p:nvPicPr>
        <p:blipFill>
          <a:blip r:embed="rId4"/>
          <a:srcRect l="8220" r="12770" b="-3"/>
          <a:stretch>
            <a:fillRect/>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7" name="Picture 6" descr="A group of children sitting around a fire pit&#10;&#10;AI-generated content may be incorrect.">
            <a:extLst>
              <a:ext uri="{FF2B5EF4-FFF2-40B4-BE49-F238E27FC236}">
                <a16:creationId xmlns:a16="http://schemas.microsoft.com/office/drawing/2014/main" id="{7B47200C-9741-6F9B-A933-87A10730304D}"/>
              </a:ext>
            </a:extLst>
          </p:cNvPr>
          <p:cNvPicPr>
            <a:picLocks noChangeAspect="1"/>
          </p:cNvPicPr>
          <p:nvPr/>
        </p:nvPicPr>
        <p:blipFill>
          <a:blip r:embed="rId5"/>
          <a:srcRect l="5571" r="25758" b="-3"/>
          <a:stretch>
            <a:fillRect/>
          </a:stretch>
        </p:blipFill>
        <p:spPr>
          <a:xfrm>
            <a:off x="10052236" y="282261"/>
            <a:ext cx="1909612" cy="2780881"/>
          </a:xfrm>
          <a:prstGeom prst="rect">
            <a:avLst/>
          </a:prstGeom>
        </p:spPr>
      </p:pic>
    </p:spTree>
    <p:extLst>
      <p:ext uri="{BB962C8B-B14F-4D97-AF65-F5344CB8AC3E}">
        <p14:creationId xmlns:p14="http://schemas.microsoft.com/office/powerpoint/2010/main" val="1828819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1DE02E25-9C1E-4C34-828E-51951CD74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399" y="2130797"/>
            <a:ext cx="3098040" cy="2652042"/>
          </a:xfrm>
          <a:prstGeom prst="rect">
            <a:avLst/>
          </a:prstGeom>
        </p:spPr>
      </p:pic>
      <p:pic>
        <p:nvPicPr>
          <p:cNvPr id="9" name="Picture 8" descr="Logo, icon&#10;&#10;Description automatically generated">
            <a:extLst>
              <a:ext uri="{FF2B5EF4-FFF2-40B4-BE49-F238E27FC236}">
                <a16:creationId xmlns:a16="http://schemas.microsoft.com/office/drawing/2014/main" id="{1396A900-36E5-AF49-5CEF-044B7C6B8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99" y="1936283"/>
            <a:ext cx="3098040" cy="2652042"/>
          </a:xfrm>
          <a:prstGeom prst="rect">
            <a:avLst/>
          </a:prstGeom>
        </p:spPr>
      </p:pic>
      <p:pic>
        <p:nvPicPr>
          <p:cNvPr id="10" name="Picture 9" descr="Logo&#10;&#10;Description automatically generated">
            <a:extLst>
              <a:ext uri="{FF2B5EF4-FFF2-40B4-BE49-F238E27FC236}">
                <a16:creationId xmlns:a16="http://schemas.microsoft.com/office/drawing/2014/main" id="{D3ED3A91-EBF1-0739-C19E-0E202C92EC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2799" y="2151685"/>
            <a:ext cx="3098040" cy="2652042"/>
          </a:xfrm>
          <a:prstGeom prst="rect">
            <a:avLst/>
          </a:prstGeom>
        </p:spPr>
      </p:pic>
      <p:pic>
        <p:nvPicPr>
          <p:cNvPr id="11" name="Picture 10" descr="Logo&#10;&#10;Description automatically generated">
            <a:extLst>
              <a:ext uri="{FF2B5EF4-FFF2-40B4-BE49-F238E27FC236}">
                <a16:creationId xmlns:a16="http://schemas.microsoft.com/office/drawing/2014/main" id="{9BC8099F-0460-6E28-CA4A-DC9DC6663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455" y="3789678"/>
            <a:ext cx="3285201" cy="2652042"/>
          </a:xfrm>
          <a:prstGeom prst="rect">
            <a:avLst/>
          </a:prstGeom>
        </p:spPr>
      </p:pic>
      <p:pic>
        <p:nvPicPr>
          <p:cNvPr id="12" name="Picture 11" descr="A picture containing text, container&#10;&#10;Description automatically generated">
            <a:extLst>
              <a:ext uri="{FF2B5EF4-FFF2-40B4-BE49-F238E27FC236}">
                <a16:creationId xmlns:a16="http://schemas.microsoft.com/office/drawing/2014/main" id="{ECA87135-7164-3F3C-31E0-5E81BCB12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0016" y="3806093"/>
            <a:ext cx="2900024" cy="2482532"/>
          </a:xfrm>
          <a:prstGeom prst="rect">
            <a:avLst/>
          </a:prstGeom>
        </p:spPr>
      </p:pic>
      <p:sp>
        <p:nvSpPr>
          <p:cNvPr id="13" name="Title 1">
            <a:extLst>
              <a:ext uri="{FF2B5EF4-FFF2-40B4-BE49-F238E27FC236}">
                <a16:creationId xmlns:a16="http://schemas.microsoft.com/office/drawing/2014/main" id="{B9C115D0-0CE5-C172-49E9-2FE42B3C93EB}"/>
              </a:ext>
            </a:extLst>
          </p:cNvPr>
          <p:cNvSpPr txBox="1">
            <a:spLocks/>
          </p:cNvSpPr>
          <p:nvPr/>
        </p:nvSpPr>
        <p:spPr>
          <a:xfrm>
            <a:off x="253601" y="1173952"/>
            <a:ext cx="11680785" cy="1371600"/>
          </a:xfrm>
          <a:prstGeom prst="rect">
            <a:avLst/>
          </a:prstGeom>
        </p:spPr>
        <p:txBody>
          <a:bodyPr vert="horz" lIns="91440" tIns="45720" rIns="91440" bIns="45720" rtlCol="0" anchor="ctr">
            <a:normAutofit/>
          </a:bodyPr>
          <a:lstStyle>
            <a:lvl1pPr algn="ctr" defTabSz="914400" rtl="0" eaLnBrk="1" latinLnBrk="0" hangingPunct="1">
              <a:lnSpc>
                <a:spcPct val="83000"/>
              </a:lnSpc>
              <a:spcBef>
                <a:spcPct val="0"/>
              </a:spcBef>
              <a:buNone/>
              <a:defRPr lang="en-US" sz="6800" b="0" i="0" kern="1200" cap="all" spc="-100" baseline="0" dirty="0">
                <a:solidFill>
                  <a:schemeClr val="tx1">
                    <a:lumMod val="85000"/>
                    <a:lumOff val="15000"/>
                  </a:schemeClr>
                </a:solidFill>
                <a:effectLst/>
                <a:latin typeface="+mj-lt"/>
                <a:ea typeface="+mn-ea"/>
                <a:cs typeface="+mn-cs"/>
              </a:defRPr>
            </a:lvl1pPr>
          </a:lstStyle>
          <a:p>
            <a:r>
              <a:rPr lang="en-GB" sz="4000" b="1">
                <a:latin typeface="Modern Love" pitchFamily="82" charset="0"/>
              </a:rPr>
              <a:t>SANT DUNAWD’S SUPER LEARNING POWERS.</a:t>
            </a:r>
            <a:endParaRPr lang="en-GB" sz="4000">
              <a:latin typeface="Modern Love" pitchFamily="82" charset="0"/>
            </a:endParaRPr>
          </a:p>
        </p:txBody>
      </p:sp>
    </p:spTree>
    <p:extLst>
      <p:ext uri="{BB962C8B-B14F-4D97-AF65-F5344CB8AC3E}">
        <p14:creationId xmlns:p14="http://schemas.microsoft.com/office/powerpoint/2010/main" val="118663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5172C-C9EE-93B7-EC4C-0B2DD62931CA}"/>
              </a:ext>
            </a:extLst>
          </p:cNvPr>
          <p:cNvSpPr>
            <a:spLocks noGrp="1"/>
          </p:cNvSpPr>
          <p:nvPr>
            <p:ph type="title"/>
          </p:nvPr>
        </p:nvSpPr>
        <p:spPr>
          <a:xfrm>
            <a:off x="1769532" y="2091263"/>
            <a:ext cx="8652938" cy="2461504"/>
          </a:xfrm>
        </p:spPr>
        <p:txBody>
          <a:bodyPr vert="horz" lIns="91440" tIns="45720" rIns="91440" bIns="45720" rtlCol="0" anchor="ctr">
            <a:normAutofit/>
          </a:bodyPr>
          <a:lstStyle/>
          <a:p>
            <a:pPr algn="ctr">
              <a:lnSpc>
                <a:spcPct val="83000"/>
              </a:lnSpc>
            </a:pPr>
            <a:r>
              <a:rPr lang="en-US" sz="6800" cap="all" spc="-100" dirty="0">
                <a:latin typeface="Modern Love" pitchFamily="82" charset="0"/>
              </a:rPr>
              <a:t>SCHOOL UNIFORM. </a:t>
            </a:r>
          </a:p>
        </p:txBody>
      </p:sp>
      <p:pic>
        <p:nvPicPr>
          <p:cNvPr id="5" name="Content Placeholder 4" descr="A group of children in red shirts&#10;&#10;Description automatically generated">
            <a:extLst>
              <a:ext uri="{FF2B5EF4-FFF2-40B4-BE49-F238E27FC236}">
                <a16:creationId xmlns:a16="http://schemas.microsoft.com/office/drawing/2014/main" id="{B84B3D1A-3734-F66B-B315-8F5B7366E158}"/>
              </a:ext>
            </a:extLst>
          </p:cNvPr>
          <p:cNvPicPr>
            <a:picLocks noGrp="1" noChangeAspect="1"/>
          </p:cNvPicPr>
          <p:nvPr>
            <p:ph idx="1"/>
          </p:nvPr>
        </p:nvPicPr>
        <p:blipFill rotWithShape="1">
          <a:blip r:embed="rId2">
            <a:alphaModFix amt="45000"/>
          </a:blip>
          <a:srcRect b="15414"/>
          <a:stretch/>
        </p:blipFill>
        <p:spPr>
          <a:xfrm>
            <a:off x="20" y="10"/>
            <a:ext cx="12191980" cy="6857990"/>
          </a:xfrm>
          <a:prstGeom prst="rect">
            <a:avLst/>
          </a:prstGeom>
        </p:spPr>
      </p:pic>
      <p:sp>
        <p:nvSpPr>
          <p:cNvPr id="3" name="TextBox 2">
            <a:extLst>
              <a:ext uri="{FF2B5EF4-FFF2-40B4-BE49-F238E27FC236}">
                <a16:creationId xmlns:a16="http://schemas.microsoft.com/office/drawing/2014/main" id="{DDAE329D-C7C8-9836-60B2-C8CA1F449736}"/>
              </a:ext>
            </a:extLst>
          </p:cNvPr>
          <p:cNvSpPr txBox="1"/>
          <p:nvPr/>
        </p:nvSpPr>
        <p:spPr>
          <a:xfrm>
            <a:off x="1669676" y="5743015"/>
            <a:ext cx="87517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 Full information about our school uniform can be found on the attached link, I would like to add to this waterproof /all in one / trousers and a pair of wellies which can remain in school please. https://santdunawd.co.uk/school-uniform/</a:t>
            </a:r>
            <a:endParaRPr lang="en-US" dirty="0"/>
          </a:p>
        </p:txBody>
      </p:sp>
    </p:spTree>
    <p:extLst>
      <p:ext uri="{BB962C8B-B14F-4D97-AF65-F5344CB8AC3E}">
        <p14:creationId xmlns:p14="http://schemas.microsoft.com/office/powerpoint/2010/main" val="204611065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ChronicleVTI">
  <a:themeElements>
    <a:clrScheme name="ChronicleVTI">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hronicleVTI">
      <a:majorFont>
        <a:latin typeface="Univers Condensed"/>
        <a:ea typeface=""/>
        <a:cs typeface=""/>
      </a:majorFont>
      <a:minorFont>
        <a:latin typeface="Calisto MT" panose="02040603050505030304"/>
        <a:ea typeface=""/>
        <a:cs typeface=""/>
      </a:minorFont>
    </a:fontScheme>
    <a:fmtScheme name="Chronicle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34FD3B1-53CD-4A5C-943C-C44DFF248C3E}" vid="{19A790DA-2E4D-4134-98A6-7DECB1A1B842}"/>
    </a:ext>
  </a:extLst>
</a:theme>
</file>

<file path=docProps/app.xml><?xml version="1.0" encoding="utf-8"?>
<Properties xmlns="http://schemas.openxmlformats.org/officeDocument/2006/extended-properties" xmlns:vt="http://schemas.openxmlformats.org/officeDocument/2006/docPropsVTypes">
  <TotalTime>115</TotalTime>
  <Words>307</Words>
  <Application>Microsoft Office PowerPoint</Application>
  <PresentationFormat>Widescreen</PresentationFormat>
  <Paragraphs>19</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ChronicleVTI</vt:lpstr>
      <vt:lpstr>Welcome to Dosbarth Alyn</vt:lpstr>
      <vt:lpstr>MEET   THE CLASS  TEACHERS…</vt:lpstr>
      <vt:lpstr>OUR SCHOOL DAY.</vt:lpstr>
      <vt:lpstr>PowerPoint Presentation</vt:lpstr>
      <vt:lpstr>PowerPoint Presentation</vt:lpstr>
      <vt:lpstr>PowerPoint Presentation</vt:lpstr>
      <vt:lpstr>Forest School</vt:lpstr>
      <vt:lpstr>PowerPoint Presentation</vt:lpstr>
      <vt:lpstr>SCHOOL UNIFORM. </vt:lpstr>
      <vt:lpstr>PowerPoint Presentation</vt:lpstr>
      <vt:lpstr>PREPARATION FOR SEPTEMBER.</vt:lpstr>
      <vt:lpstr>Contact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Dosbarth Alyn</dc:title>
  <dc:creator>HANNAH  JOHNSON</dc:creator>
  <cp:lastModifiedBy>HANNAH  JOHNSON</cp:lastModifiedBy>
  <cp:revision>971</cp:revision>
  <dcterms:created xsi:type="dcterms:W3CDTF">2023-07-16T18:25:17Z</dcterms:created>
  <dcterms:modified xsi:type="dcterms:W3CDTF">2026-01-04T08:19:17Z</dcterms:modified>
</cp:coreProperties>
</file>